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oSavnOl24VEy/6TCFRNcwfXey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GillSans-bold.fntdata"/><Relationship Id="rId10" Type="http://schemas.openxmlformats.org/officeDocument/2006/relationships/slide" Target="slides/slide5.xml"/><Relationship Id="rId21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4066ba3a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4066ba3a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24066ba3a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4066ba3a4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24066ba3a4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ctrTitle"/>
          </p:nvPr>
        </p:nvSpPr>
        <p:spPr>
          <a:xfrm>
            <a:off x="1524000" y="2039514"/>
            <a:ext cx="9144000" cy="2128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subTitle"/>
          </p:nvPr>
        </p:nvSpPr>
        <p:spPr>
          <a:xfrm>
            <a:off x="1524000" y="4221162"/>
            <a:ext cx="9144000" cy="882001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b="1" i="1" sz="2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0" name="Google Shape;100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26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7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contenidos">
  <p:cSld name="Tres contenido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Gill Sans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/>
          <p:nvPr>
            <p:ph idx="3" type="pic"/>
          </p:nvPr>
        </p:nvSpPr>
        <p:spPr>
          <a:xfrm>
            <a:off x="1607820" y="2219248"/>
            <a:ext cx="2414016" cy="2414016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17"/>
          <p:cNvSpPr/>
          <p:nvPr>
            <p:ph idx="4" type="pic"/>
          </p:nvPr>
        </p:nvSpPr>
        <p:spPr>
          <a:xfrm>
            <a:off x="8133588" y="2196083"/>
            <a:ext cx="2414016" cy="2414016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17"/>
          <p:cNvSpPr/>
          <p:nvPr>
            <p:ph idx="5" type="pic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1448308" y="494252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6" type="body"/>
          </p:nvPr>
        </p:nvSpPr>
        <p:spPr>
          <a:xfrm>
            <a:off x="4745831" y="5589716"/>
            <a:ext cx="2700338" cy="59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7" type="body"/>
          </p:nvPr>
        </p:nvSpPr>
        <p:spPr>
          <a:xfrm>
            <a:off x="8025066" y="4942523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  <a:defRPr sz="2000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 con la imagen">
  <p:cSld name="Comparación con la image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>
            <p:ph idx="2" type="pic"/>
          </p:nvPr>
        </p:nvSpPr>
        <p:spPr>
          <a:xfrm>
            <a:off x="0" y="3115389"/>
            <a:ext cx="12188825" cy="3742611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0"/>
          <p:cNvSpPr/>
          <p:nvPr/>
        </p:nvSpPr>
        <p:spPr>
          <a:xfrm>
            <a:off x="2400" y="1999821"/>
            <a:ext cx="12189600" cy="1115568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49" name="Google Shape;49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839788" y="19859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0"/>
          <p:cNvSpPr txBox="1"/>
          <p:nvPr>
            <p:ph idx="3" type="body"/>
          </p:nvPr>
        </p:nvSpPr>
        <p:spPr>
          <a:xfrm>
            <a:off x="839788" y="3434047"/>
            <a:ext cx="5157787" cy="275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4" type="body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0"/>
          <p:cNvSpPr txBox="1"/>
          <p:nvPr>
            <p:ph idx="5" type="body"/>
          </p:nvPr>
        </p:nvSpPr>
        <p:spPr>
          <a:xfrm>
            <a:off x="6172200" y="3434047"/>
            <a:ext cx="5183188" cy="275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res secciones">
  <p:cSld name="Imagen con tres seccione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/>
          <p:nvPr/>
        </p:nvSpPr>
        <p:spPr>
          <a:xfrm>
            <a:off x="5294630" y="0"/>
            <a:ext cx="6897370" cy="6858000"/>
          </a:xfrm>
          <a:custGeom>
            <a:rect b="b" l="l" r="r" t="t"/>
            <a:pathLst>
              <a:path extrusionOk="0" h="6858000" w="689737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17362"/>
            <a:ext cx="3932237" cy="13021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7294251" y="119269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2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1" name="Google Shape;71;p22"/>
          <p:cNvSpPr/>
          <p:nvPr/>
        </p:nvSpPr>
        <p:spPr>
          <a:xfrm>
            <a:off x="0" y="2430411"/>
            <a:ext cx="3625850" cy="3438525"/>
          </a:xfrm>
          <a:custGeom>
            <a:rect b="b" l="l" r="r" t="t"/>
            <a:pathLst>
              <a:path extrusionOk="0" h="3438525" w="3625850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72" name="Google Shape;72;p22"/>
          <p:cNvSpPr/>
          <p:nvPr>
            <p:ph idx="2" type="pic"/>
          </p:nvPr>
        </p:nvSpPr>
        <p:spPr>
          <a:xfrm>
            <a:off x="0" y="2781223"/>
            <a:ext cx="6040800" cy="2736901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/>
          <p:nvPr>
            <p:ph idx="3" type="pic"/>
          </p:nvPr>
        </p:nvSpPr>
        <p:spPr>
          <a:xfrm>
            <a:off x="6586106" y="1188012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2"/>
          <p:cNvSpPr/>
          <p:nvPr>
            <p:ph idx="4" type="pic"/>
          </p:nvPr>
        </p:nvSpPr>
        <p:spPr>
          <a:xfrm>
            <a:off x="6586106" y="2878015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2"/>
          <p:cNvSpPr txBox="1"/>
          <p:nvPr>
            <p:ph idx="5" type="body"/>
          </p:nvPr>
        </p:nvSpPr>
        <p:spPr>
          <a:xfrm>
            <a:off x="7294250" y="2880357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2"/>
          <p:cNvSpPr/>
          <p:nvPr>
            <p:ph idx="6" type="pic"/>
          </p:nvPr>
        </p:nvSpPr>
        <p:spPr>
          <a:xfrm>
            <a:off x="6586106" y="4568018"/>
            <a:ext cx="376237" cy="376237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2"/>
          <p:cNvSpPr txBox="1"/>
          <p:nvPr>
            <p:ph idx="7" type="body"/>
          </p:nvPr>
        </p:nvSpPr>
        <p:spPr>
          <a:xfrm>
            <a:off x="7294250" y="4568018"/>
            <a:ext cx="4057961" cy="143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DFE5"/>
              </a:buClr>
              <a:buSzPts val="1600"/>
              <a:buNone/>
              <a:defRPr sz="1600">
                <a:solidFill>
                  <a:srgbClr val="C0DFE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ill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24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4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  <a:defRPr b="1" i="0" sz="32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/>
        </p:txBody>
      </p:sp>
      <p:sp>
        <p:nvSpPr>
          <p:cNvPr id="14" name="Google Shape;14;p15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1000" u="none" cap="none" strike="noStrike">
                <a:solidFill>
                  <a:schemeClr val="dk2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Relationship Id="rId4" Type="http://schemas.openxmlformats.org/officeDocument/2006/relationships/image" Target="../media/image1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54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43.png"/><Relationship Id="rId7" Type="http://schemas.openxmlformats.org/officeDocument/2006/relationships/image" Target="../media/image53.jp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18.png"/><Relationship Id="rId13" Type="http://schemas.openxmlformats.org/officeDocument/2006/relationships/image" Target="../media/image1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6.png"/><Relationship Id="rId13" Type="http://schemas.openxmlformats.org/officeDocument/2006/relationships/image" Target="../media/image2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5" Type="http://schemas.openxmlformats.org/officeDocument/2006/relationships/image" Target="../media/image34.png"/><Relationship Id="rId14" Type="http://schemas.openxmlformats.org/officeDocument/2006/relationships/image" Target="../media/image31.png"/><Relationship Id="rId16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51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ángulo azul" id="116" name="Google Shape;11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" r="-1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Personas con documentos" id="117" name="Google Shape;117;p1"/>
          <p:cNvSpPr/>
          <p:nvPr/>
        </p:nvSpPr>
        <p:spPr>
          <a:xfrm>
            <a:off x="-508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18" name="Google Shape;118;p1"/>
          <p:cNvSpPr txBox="1"/>
          <p:nvPr>
            <p:ph type="ctrTitle"/>
          </p:nvPr>
        </p:nvSpPr>
        <p:spPr>
          <a:xfrm>
            <a:off x="1522476" y="1300074"/>
            <a:ext cx="9144000" cy="26735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br>
              <a:rPr lang="es-ES" sz="5000">
                <a:solidFill>
                  <a:schemeClr val="lt1"/>
                </a:solidFill>
              </a:rPr>
            </a:br>
            <a:r>
              <a:rPr lang="es-ES" sz="5000">
                <a:solidFill>
                  <a:schemeClr val="lt1"/>
                </a:solidFill>
              </a:rPr>
              <a:t>PRESENTACIÓN FINAL CAPSTONE</a:t>
            </a:r>
            <a:endParaRPr/>
          </a:p>
        </p:txBody>
      </p:sp>
      <p:sp>
        <p:nvSpPr>
          <p:cNvPr id="119" name="Google Shape;119;p1"/>
          <p:cNvSpPr txBox="1"/>
          <p:nvPr>
            <p:ph idx="1" type="subTitle"/>
          </p:nvPr>
        </p:nvSpPr>
        <p:spPr>
          <a:xfrm>
            <a:off x="4151999" y="4221162"/>
            <a:ext cx="4254245" cy="882001"/>
          </a:xfrm>
          <a:prstGeom prst="rect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i="1" lang="es-ES" sz="25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Proyecto Teckzone</a:t>
            </a:r>
            <a:endParaRPr b="1" i="1" sz="25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Rectángulo beige" id="120" name="Google Shape;120;p1"/>
          <p:cNvSpPr/>
          <p:nvPr/>
        </p:nvSpPr>
        <p:spPr>
          <a:xfrm flipH="1" rot="10800000">
            <a:off x="2355268" y="3129015"/>
            <a:ext cx="7524000" cy="45719"/>
          </a:xfrm>
          <a:custGeom>
            <a:rect b="b" l="l" r="r" t="t"/>
            <a:pathLst>
              <a:path extrusionOk="0" h="120000"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descr="prog-apoderados – Ingeniosas" id="121" name="Google Shape;12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336" y="-551588"/>
            <a:ext cx="4966252" cy="342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es-ES"/>
              <a:t>Modelo de datos</a:t>
            </a:r>
            <a:br>
              <a:rPr lang="es-ES"/>
            </a:br>
            <a:endParaRPr/>
          </a:p>
        </p:txBody>
      </p:sp>
      <p:sp>
        <p:nvSpPr>
          <p:cNvPr id="263" name="Google Shape;26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prog-apoderados – Ingeniosas" id="265" name="Google Shape;2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9163" y="-1"/>
            <a:ext cx="2663077" cy="18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175" y="1284775"/>
            <a:ext cx="9525125" cy="543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EFBF9"/>
            </a:gs>
            <a:gs pos="74000">
              <a:srgbClr val="F8E7D3"/>
            </a:gs>
            <a:gs pos="83000">
              <a:srgbClr val="F8E7D3"/>
            </a:gs>
            <a:gs pos="100000">
              <a:srgbClr val="FAEFE1"/>
            </a:gs>
          </a:gsLst>
          <a:lin ang="5400000" scaled="0"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es-ES"/>
              <a:t>Tecnologías utilizadas</a:t>
            </a:r>
            <a:endParaRPr/>
          </a:p>
        </p:txBody>
      </p:sp>
      <p:sp>
        <p:nvSpPr>
          <p:cNvPr id="272" name="Google Shape;272;p10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73" name="Google Shape;27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909" y="1800533"/>
            <a:ext cx="2099333" cy="1694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carga Logo de Mercado Pago en PNG y SVG - LogosDown" id="274" name="Google Shape;2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4641" y="1548888"/>
            <a:ext cx="2198106" cy="219810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9888" y="2106352"/>
            <a:ext cx="2293789" cy="108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7911" y="3824652"/>
            <a:ext cx="2101179" cy="2058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zDesign - Skill: HTML CSS JS" id="277" name="Google Shape;27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2065" y="4129877"/>
            <a:ext cx="2992281" cy="17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35" y="3788738"/>
            <a:ext cx="2718332" cy="203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-apoderados – Ingeniosas" id="279" name="Google Shape;27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84116" y="137952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autoformatear tu código Python con Black" id="284" name="Google Shape;2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85" name="Google Shape;285;p11"/>
          <p:cNvSpPr txBox="1"/>
          <p:nvPr/>
        </p:nvSpPr>
        <p:spPr>
          <a:xfrm>
            <a:off x="2902688" y="2445489"/>
            <a:ext cx="688989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1" i="0" sz="40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descr="prog-apoderados – Ingeniosas" id="286" name="Google Shape;2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172" y="5475643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291" name="Google Shape;291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6050"/>
            <a:ext cx="12191999" cy="70040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92" name="Google Shape;292;p12"/>
          <p:cNvSpPr/>
          <p:nvPr/>
        </p:nvSpPr>
        <p:spPr>
          <a:xfrm>
            <a:off x="1200" y="-146050"/>
            <a:ext cx="12189460" cy="7012305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93" name="Google Shape;29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Resultados obtenidos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12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prog-apoderados – Ingeniosas" id="295" name="Google Shape;295;p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11" y="5568289"/>
            <a:ext cx="2285936" cy="15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2"/>
          <p:cNvSpPr txBox="1"/>
          <p:nvPr/>
        </p:nvSpPr>
        <p:spPr>
          <a:xfrm>
            <a:off x="563125" y="1690700"/>
            <a:ext cx="42054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                 </a:t>
            </a:r>
            <a:r>
              <a:rPr b="1" lang="es-ES" sz="1600">
                <a:solidFill>
                  <a:schemeClr val="accent3"/>
                </a:solidFill>
                <a:latin typeface="Arial "/>
                <a:ea typeface="Arial "/>
                <a:cs typeface="Arial "/>
                <a:sym typeface="Arial "/>
              </a:rPr>
              <a:t>    </a:t>
            </a:r>
            <a:r>
              <a:rPr b="1" lang="es-ES" sz="1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</a:t>
            </a: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100% 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Funcionalidades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3894475" y="1638350"/>
            <a:ext cx="31410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                 </a:t>
            </a:r>
            <a:r>
              <a:rPr b="1" lang="es-ES" sz="1600">
                <a:solidFill>
                  <a:schemeClr val="accent3"/>
                </a:solidFill>
                <a:latin typeface="Arial "/>
                <a:ea typeface="Arial "/>
                <a:cs typeface="Arial "/>
                <a:sym typeface="Arial "/>
              </a:rPr>
              <a:t>   </a:t>
            </a:r>
            <a:r>
              <a:rPr b="1" lang="es-ES" sz="1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 </a:t>
            </a: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100% 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     Proyecto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7719300" y="1264325"/>
            <a:ext cx="36345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                 </a:t>
            </a:r>
            <a:r>
              <a:rPr b="1" lang="es-ES" sz="1600">
                <a:solidFill>
                  <a:schemeClr val="accent3"/>
                </a:solidFill>
                <a:latin typeface="Arial "/>
                <a:ea typeface="Arial "/>
                <a:cs typeface="Arial "/>
                <a:sym typeface="Arial "/>
              </a:rPr>
              <a:t>      </a:t>
            </a: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16</a:t>
            </a: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%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     Sprints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  Terminados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     a Tiempo</a:t>
            </a:r>
            <a:endParaRPr b="1" sz="36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299" name="Google Shape;29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625" y="3092800"/>
            <a:ext cx="2372450" cy="2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525" y="3236225"/>
            <a:ext cx="2372451" cy="237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1000" y="3610262"/>
            <a:ext cx="3634500" cy="181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EFBF9"/>
            </a:gs>
            <a:gs pos="68000">
              <a:srgbClr val="FEFBF9"/>
            </a:gs>
            <a:gs pos="74000">
              <a:srgbClr val="F8E7D3"/>
            </a:gs>
            <a:gs pos="83000">
              <a:srgbClr val="F8E7D3"/>
            </a:gs>
            <a:gs pos="100000">
              <a:srgbClr val="FAEFE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autoformatear tu código Python con Black" id="306" name="Google Shape;3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07" name="Google Shape;307;p13"/>
          <p:cNvSpPr txBox="1"/>
          <p:nvPr>
            <p:ph type="title"/>
          </p:nvPr>
        </p:nvSpPr>
        <p:spPr>
          <a:xfrm>
            <a:off x="8720288" y="480274"/>
            <a:ext cx="2943447" cy="6088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Obstáculos presentados durante </a:t>
            </a:r>
            <a:br>
              <a:rPr lang="es-ES">
                <a:solidFill>
                  <a:schemeClr val="lt1"/>
                </a:solidFill>
              </a:rPr>
            </a:br>
            <a:r>
              <a:rPr lang="es-ES">
                <a:solidFill>
                  <a:schemeClr val="lt1"/>
                </a:solidFill>
              </a:rPr>
              <a:t>el desarrollo</a:t>
            </a:r>
            <a:br>
              <a:rPr lang="es-ES"/>
            </a:br>
            <a:endParaRPr/>
          </a:p>
        </p:txBody>
      </p:sp>
      <p:sp>
        <p:nvSpPr>
          <p:cNvPr id="308" name="Google Shape;308;p13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9" name="Google Shape;309;p13"/>
          <p:cNvSpPr/>
          <p:nvPr/>
        </p:nvSpPr>
        <p:spPr>
          <a:xfrm>
            <a:off x="1424762" y="1302488"/>
            <a:ext cx="6613452" cy="4747438"/>
          </a:xfrm>
          <a:prstGeom prst="roundRect">
            <a:avLst>
              <a:gd fmla="val 16667" name="adj"/>
            </a:avLst>
          </a:prstGeom>
          <a:solidFill>
            <a:srgbClr val="F8EAD9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descr="Señal de peligro - Iconos gratis de señalización" id="310" name="Google Shape;3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309" y="1968458"/>
            <a:ext cx="1460542" cy="146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7730" y="1968458"/>
            <a:ext cx="2154082" cy="1460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empo rápido - Iconos gratis de hora y fecha" id="312" name="Google Shape;31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5546" y="3676207"/>
            <a:ext cx="1879305" cy="1879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samiento Critico | Mind Map" id="313" name="Google Shape;31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5118" y="3524693"/>
            <a:ext cx="1879305" cy="1879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-apoderados – Ingeniosas" id="314" name="Google Shape;31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76453" y="5255526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Cómo autoformatear tu código Python con Black" id="320" name="Google Shape;3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21" name="Google Shape;321;p14"/>
          <p:cNvSpPr txBox="1"/>
          <p:nvPr/>
        </p:nvSpPr>
        <p:spPr>
          <a:xfrm>
            <a:off x="2491562" y="2532358"/>
            <a:ext cx="7208875" cy="2220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ill Sans"/>
              <a:buNone/>
            </a:pPr>
            <a:r>
              <a:rPr b="1" i="0" lang="es-ES" sz="4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PREGUNTAS DE LA COMISIÓN</a:t>
            </a:r>
            <a:endParaRPr b="1" i="0" sz="4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rog-apoderados – Ingeniosas" id="322" name="Google Shape;3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33" y="5446351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127" name="Google Shape;127;g324066ba3a4_1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28" name="Google Shape;128;g324066ba3a4_1_0"/>
          <p:cNvSpPr/>
          <p:nvPr/>
        </p:nvSpPr>
        <p:spPr>
          <a:xfrm>
            <a:off x="1200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29" name="Google Shape;129;g324066ba3a4_1_0"/>
          <p:cNvSpPr txBox="1"/>
          <p:nvPr>
            <p:ph type="ctrTitle"/>
          </p:nvPr>
        </p:nvSpPr>
        <p:spPr>
          <a:xfrm>
            <a:off x="1524000" y="-340611"/>
            <a:ext cx="9144000" cy="212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Códigos</a:t>
            </a:r>
            <a:r>
              <a:rPr lang="es-ES"/>
              <a:t> QR</a:t>
            </a:r>
            <a:endParaRPr/>
          </a:p>
        </p:txBody>
      </p:sp>
      <p:pic>
        <p:nvPicPr>
          <p:cNvPr id="130" name="Google Shape;130;g324066ba3a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925" y="2648525"/>
            <a:ext cx="2715950" cy="27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24066ba3a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100" y="2648538"/>
            <a:ext cx="2715950" cy="27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24066ba3a4_1_0"/>
          <p:cNvSpPr txBox="1"/>
          <p:nvPr/>
        </p:nvSpPr>
        <p:spPr>
          <a:xfrm>
            <a:off x="1630850" y="2037800"/>
            <a:ext cx="1748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GitHub</a:t>
            </a:r>
            <a:endParaRPr b="1" sz="20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33" name="Google Shape;133;g324066ba3a4_1_0"/>
          <p:cNvSpPr txBox="1"/>
          <p:nvPr/>
        </p:nvSpPr>
        <p:spPr>
          <a:xfrm>
            <a:off x="5145025" y="2037800"/>
            <a:ext cx="1748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Trello</a:t>
            </a:r>
            <a:endParaRPr b="1" sz="20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34" name="Google Shape;134;g324066ba3a4_1_0"/>
          <p:cNvSpPr txBox="1"/>
          <p:nvPr/>
        </p:nvSpPr>
        <p:spPr>
          <a:xfrm>
            <a:off x="9129800" y="2037800"/>
            <a:ext cx="1748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Web</a:t>
            </a:r>
            <a:endParaRPr b="1" sz="20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descr="prog-apoderados – Ingeniosas" id="135" name="Google Shape;135;g324066ba3a4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6624" y="4870363"/>
            <a:ext cx="3717176" cy="256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24066ba3a4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9200" y="2648525"/>
            <a:ext cx="2715950" cy="27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142" name="Google Shape;14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43" name="Google Shape;143;p2"/>
          <p:cNvSpPr/>
          <p:nvPr/>
        </p:nvSpPr>
        <p:spPr>
          <a:xfrm>
            <a:off x="1200" y="0"/>
            <a:ext cx="1218946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144" name="Google Shape;144;p2"/>
          <p:cNvSpPr/>
          <p:nvPr/>
        </p:nvSpPr>
        <p:spPr>
          <a:xfrm>
            <a:off x="1159376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404040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45" name="Google Shape;14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EL EQUIPO</a:t>
            </a:r>
            <a:endParaRPr/>
          </a:p>
        </p:txBody>
      </p:sp>
      <p:sp>
        <p:nvSpPr>
          <p:cNvPr descr="Rectángulo azul" id="146" name="Google Shape;146;p2"/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351282" y="2122770"/>
            <a:ext cx="2628899" cy="2510355"/>
          </a:xfrm>
          <a:prstGeom prst="roundRect">
            <a:avLst>
              <a:gd fmla="val 16667" name="adj"/>
            </a:avLst>
          </a:prstGeom>
          <a:solidFill>
            <a:srgbClr val="008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148" name="Google Shape;148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24" y="2170940"/>
            <a:ext cx="2414100" cy="241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p2"/>
          <p:cNvSpPr txBox="1"/>
          <p:nvPr>
            <p:ph idx="1" type="body"/>
          </p:nvPr>
        </p:nvSpPr>
        <p:spPr>
          <a:xfrm>
            <a:off x="279844" y="4785589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Scrum Master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Bastián Madrid</a:t>
            </a:r>
            <a:endParaRPr/>
          </a:p>
        </p:txBody>
      </p:sp>
      <p:sp>
        <p:nvSpPr>
          <p:cNvPr id="150" name="Google Shape;150;p2"/>
          <p:cNvSpPr txBox="1"/>
          <p:nvPr>
            <p:ph idx="6" type="body"/>
          </p:nvPr>
        </p:nvSpPr>
        <p:spPr>
          <a:xfrm>
            <a:off x="3221748" y="4813028"/>
            <a:ext cx="2700338" cy="59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Team Scrum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Manuel Diaz</a:t>
            </a:r>
            <a:endParaRPr/>
          </a:p>
        </p:txBody>
      </p:sp>
      <p:sp>
        <p:nvSpPr>
          <p:cNvPr id="151" name="Google Shape;151;p2"/>
          <p:cNvSpPr txBox="1"/>
          <p:nvPr>
            <p:ph idx="7" type="body"/>
          </p:nvPr>
        </p:nvSpPr>
        <p:spPr>
          <a:xfrm>
            <a:off x="6147403" y="4795426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Team Scrum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s-ES"/>
              <a:t>Ariel Olguín</a:t>
            </a:r>
            <a:endParaRPr/>
          </a:p>
        </p:txBody>
      </p:sp>
      <p:sp>
        <p:nvSpPr>
          <p:cNvPr descr="Rectángulo beige" id="152" name="Google Shape;152;p2"/>
          <p:cNvSpPr/>
          <p:nvPr/>
        </p:nvSpPr>
        <p:spPr>
          <a:xfrm>
            <a:off x="936234" y="1332834"/>
            <a:ext cx="2194560" cy="0"/>
          </a:xfrm>
          <a:custGeom>
            <a:rect b="b" l="l" r="r" t="t"/>
            <a:pathLst>
              <a:path extrusionOk="0" h="120000"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53" name="Google Shape;153;p2"/>
          <p:cNvSpPr txBox="1"/>
          <p:nvPr>
            <p:ph idx="12" type="sldNum"/>
          </p:nvPr>
        </p:nvSpPr>
        <p:spPr>
          <a:xfrm>
            <a:off x="11468844" y="6121527"/>
            <a:ext cx="409212" cy="481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9055840" y="2099580"/>
            <a:ext cx="2628899" cy="2510355"/>
          </a:xfrm>
          <a:prstGeom prst="roundRect">
            <a:avLst>
              <a:gd fmla="val 16667" name="adj"/>
            </a:avLst>
          </a:prstGeom>
          <a:solidFill>
            <a:srgbClr val="008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155" name="Google Shape;155;p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9169790" y="2148295"/>
            <a:ext cx="2414100" cy="241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2"/>
          <p:cNvSpPr txBox="1"/>
          <p:nvPr/>
        </p:nvSpPr>
        <p:spPr>
          <a:xfrm>
            <a:off x="9034118" y="4783399"/>
            <a:ext cx="2700338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rPr>
              <a:t>Team Scrum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rPr>
              <a:t>Bastián Muñoz</a:t>
            </a: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6148561" y="2100125"/>
            <a:ext cx="2628899" cy="2510355"/>
          </a:xfrm>
          <a:prstGeom prst="roundRect">
            <a:avLst>
              <a:gd fmla="val 16667" name="adj"/>
            </a:avLst>
          </a:prstGeom>
          <a:solidFill>
            <a:srgbClr val="008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6">
            <a:alphaModFix/>
          </a:blip>
          <a:srcRect b="1653" l="0" r="0" t="1653"/>
          <a:stretch/>
        </p:blipFill>
        <p:spPr>
          <a:xfrm>
            <a:off x="6290564" y="2148295"/>
            <a:ext cx="2414100" cy="241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2"/>
          <p:cNvSpPr/>
          <p:nvPr/>
        </p:nvSpPr>
        <p:spPr>
          <a:xfrm>
            <a:off x="3224000" y="2111093"/>
            <a:ext cx="2628899" cy="2510355"/>
          </a:xfrm>
          <a:prstGeom prst="roundRect">
            <a:avLst>
              <a:gd fmla="val 16667" name="adj"/>
            </a:avLst>
          </a:prstGeom>
          <a:solidFill>
            <a:srgbClr val="0082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rPr>
              <a:t>v</a:t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3285" y="2170940"/>
            <a:ext cx="2414100" cy="241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og-apoderados – Ingeniosas" id="161" name="Google Shape;16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6274" y="-172287"/>
            <a:ext cx="3717176" cy="256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67" name="Google Shape;167;p3"/>
          <p:cNvSpPr/>
          <p:nvPr/>
        </p:nvSpPr>
        <p:spPr>
          <a:xfrm>
            <a:off x="1200" y="0"/>
            <a:ext cx="121908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68" name="Google Shape;168;p3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9" name="Google Shape;169;p3"/>
          <p:cNvSpPr txBox="1"/>
          <p:nvPr>
            <p:ph type="title"/>
          </p:nvPr>
        </p:nvSpPr>
        <p:spPr>
          <a:xfrm>
            <a:off x="762000" y="681037"/>
            <a:ext cx="10515600" cy="106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b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3"/>
          <p:cNvSpPr/>
          <p:nvPr>
            <p:ph idx="1" type="body"/>
          </p:nvPr>
        </p:nvSpPr>
        <p:spPr>
          <a:xfrm>
            <a:off x="1889533" y="1825625"/>
            <a:ext cx="3733800" cy="3565525"/>
          </a:xfrm>
          <a:prstGeom prst="roundRect">
            <a:avLst>
              <a:gd fmla="val 10901" name="adj"/>
            </a:avLst>
          </a:prstGeom>
          <a:solidFill>
            <a:srgbClr val="FBF4EC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533" y="2876971"/>
            <a:ext cx="785350" cy="7853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4533" y="3909577"/>
            <a:ext cx="785350" cy="7853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3" name="Google Shape;173;p3"/>
          <p:cNvSpPr/>
          <p:nvPr/>
        </p:nvSpPr>
        <p:spPr>
          <a:xfrm>
            <a:off x="5941543" y="1825625"/>
            <a:ext cx="3733800" cy="3565525"/>
          </a:xfrm>
          <a:prstGeom prst="roundRect">
            <a:avLst>
              <a:gd fmla="val 10901" name="adj"/>
            </a:avLst>
          </a:prstGeom>
          <a:solidFill>
            <a:srgbClr val="FBF4EC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0" i="0" sz="2800" u="none" cap="none" strike="noStrike">
              <a:solidFill>
                <a:srgbClr val="3F3F3F"/>
              </a:solidFill>
              <a:latin typeface="Arial "/>
              <a:ea typeface="Arial "/>
              <a:cs typeface="Arial "/>
              <a:sym typeface="Arial 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Comercio Digital  </a:t>
            </a:r>
            <a:endParaRPr/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9494" y="3897004"/>
            <a:ext cx="757100" cy="757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59494" y="2876971"/>
            <a:ext cx="785350" cy="7853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prog-apoderados – Ingeniosas" id="176" name="Google Shape;17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8261" y="5111497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os de personas" id="182" name="Google Shape;182;p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" y="0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183" name="Google Shape;183;p4"/>
          <p:cNvSpPr/>
          <p:nvPr/>
        </p:nvSpPr>
        <p:spPr>
          <a:xfrm>
            <a:off x="1200" y="0"/>
            <a:ext cx="121896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descr="Óvalo beige" id="184" name="Google Shape;184;p4"/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85" name="Google Shape;185;p4"/>
          <p:cNvSpPr txBox="1"/>
          <p:nvPr>
            <p:ph type="title"/>
          </p:nvPr>
        </p:nvSpPr>
        <p:spPr>
          <a:xfrm>
            <a:off x="806116" y="3299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Objetivo general</a:t>
            </a:r>
            <a:endParaRPr/>
          </a:p>
        </p:txBody>
      </p:sp>
      <p:sp>
        <p:nvSpPr>
          <p:cNvPr id="186" name="Google Shape;186;p4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descr="Rectángulo beige" id="187" name="Google Shape;187;p4"/>
          <p:cNvSpPr/>
          <p:nvPr/>
        </p:nvSpPr>
        <p:spPr>
          <a:xfrm>
            <a:off x="912579" y="1309143"/>
            <a:ext cx="6797476" cy="45719"/>
          </a:xfrm>
          <a:custGeom>
            <a:rect b="b" l="l" r="r" t="t"/>
            <a:pathLst>
              <a:path extrusionOk="0" h="120000"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noFill/>
          <a:ln cap="flat" cmpd="sng" w="54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cxnSp>
        <p:nvCxnSpPr>
          <p:cNvPr descr="Línea" id="188" name="Google Shape;188;p4"/>
          <p:cNvCxnSpPr/>
          <p:nvPr/>
        </p:nvCxnSpPr>
        <p:spPr>
          <a:xfrm>
            <a:off x="6096000" y="4124378"/>
            <a:ext cx="0" cy="3960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4"/>
          <p:cNvSpPr/>
          <p:nvPr/>
        </p:nvSpPr>
        <p:spPr>
          <a:xfrm>
            <a:off x="1614613" y="1784197"/>
            <a:ext cx="8816923" cy="1391622"/>
          </a:xfrm>
          <a:prstGeom prst="roundRect">
            <a:avLst>
              <a:gd fmla="val 16667" name="adj"/>
            </a:avLst>
          </a:prstGeom>
          <a:solidFill>
            <a:srgbClr val="F8EAD9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669" y="193627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3718" y="193627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606" y="193627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3" name="Google Shape;193;p4"/>
          <p:cNvSpPr/>
          <p:nvPr/>
        </p:nvSpPr>
        <p:spPr>
          <a:xfrm>
            <a:off x="523429" y="3824567"/>
            <a:ext cx="11162603" cy="1391622"/>
          </a:xfrm>
          <a:prstGeom prst="roundRect">
            <a:avLst>
              <a:gd fmla="val 16667" name="adj"/>
            </a:avLst>
          </a:prstGeom>
          <a:solidFill>
            <a:srgbClr val="F8EAD9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875" y="397664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0579" y="397664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2898" y="3976640"/>
            <a:ext cx="1087475" cy="10874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70976" y="3976640"/>
            <a:ext cx="1087475" cy="1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15491" y="4018670"/>
            <a:ext cx="1004500" cy="10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82059" y="3976640"/>
            <a:ext cx="1087475" cy="108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-apoderados – Ingeniosas" id="200" name="Google Shape;200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9437" y="5082238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06" name="Google Shape;206;p5"/>
          <p:cNvSpPr/>
          <p:nvPr/>
        </p:nvSpPr>
        <p:spPr>
          <a:xfrm>
            <a:off x="1200" y="0"/>
            <a:ext cx="12190800" cy="685800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07" name="Google Shape;207;p5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8" name="Google Shape;208;p5"/>
          <p:cNvSpPr txBox="1"/>
          <p:nvPr>
            <p:ph type="title"/>
          </p:nvPr>
        </p:nvSpPr>
        <p:spPr>
          <a:xfrm>
            <a:off x="762000" y="95840"/>
            <a:ext cx="10515600" cy="106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pic>
        <p:nvPicPr>
          <p:cNvPr descr="prog-apoderados – Ingeniosas" id="209" name="Google Shape;2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461" y="5394961"/>
            <a:ext cx="2663078" cy="183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/>
          <p:nvPr>
            <p:ph idx="1" type="body"/>
          </p:nvPr>
        </p:nvSpPr>
        <p:spPr>
          <a:xfrm>
            <a:off x="762000" y="1377569"/>
            <a:ext cx="4474464" cy="4351338"/>
          </a:xfrm>
          <a:prstGeom prst="roundRect">
            <a:avLst>
              <a:gd fmla="val 10901" name="adj"/>
            </a:avLst>
          </a:prstGeom>
          <a:solidFill>
            <a:srgbClr val="FBF4EC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Ecommerce</a:t>
            </a:r>
            <a:endParaRPr sz="1800"/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Métodos de pago</a:t>
            </a:r>
            <a:endParaRPr/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Diseño responsive</a:t>
            </a:r>
            <a:endParaRPr/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Digitalización de procesos</a:t>
            </a:r>
            <a:endParaRPr/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Escalabilidad básica</a:t>
            </a:r>
            <a:endParaRPr/>
          </a:p>
          <a:p>
            <a:pPr indent="-292503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42"/>
              <a:buChar char="●"/>
            </a:pPr>
            <a:r>
              <a:rPr lang="es-ES" sz="1800"/>
              <a:t>Documentación técnica</a:t>
            </a:r>
            <a:endParaRPr/>
          </a:p>
          <a:p>
            <a:pPr indent="-171450" lvl="0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6803136" y="1377569"/>
            <a:ext cx="4474464" cy="4351338"/>
          </a:xfrm>
          <a:prstGeom prst="roundRect">
            <a:avLst>
              <a:gd fmla="val 10901" name="adj"/>
            </a:avLst>
          </a:prstGeom>
          <a:solidFill>
            <a:srgbClr val="FBF4EC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-E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R</a:t>
            </a: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estricción de tiempo</a:t>
            </a:r>
            <a:endParaRPr/>
          </a:p>
          <a:p>
            <a:pPr indent="-285749" lvl="0" marL="45577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923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Presupuesto limitado</a:t>
            </a:r>
            <a:endParaRPr/>
          </a:p>
          <a:p>
            <a:pPr indent="-285749" lvl="0" marL="45577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923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Soporte multilingüe</a:t>
            </a:r>
            <a:endParaRPr/>
          </a:p>
          <a:p>
            <a:pPr indent="-285749" lvl="0" marL="45577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923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Entrega básica del sistema de entrega</a:t>
            </a:r>
            <a:endParaRPr/>
          </a:p>
          <a:p>
            <a:pPr indent="-285749" lvl="0" marL="45577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923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Dependencia de integraciones externas</a:t>
            </a:r>
            <a:endParaRPr/>
          </a:p>
          <a:p>
            <a:pPr indent="-285749" lvl="0" marL="45577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923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3F3F3F"/>
                </a:solidFill>
                <a:latin typeface="Arial "/>
                <a:ea typeface="Arial "/>
                <a:cs typeface="Arial "/>
                <a:sym typeface="Arial "/>
              </a:rPr>
              <a:t>Capacidad de tráfico inicial</a:t>
            </a:r>
            <a:endParaRPr/>
          </a:p>
          <a:p>
            <a:pPr indent="-171450" lvl="0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2941" y="2084729"/>
            <a:ext cx="481900" cy="481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3" name="Google Shape;21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4961" y="2750992"/>
            <a:ext cx="43950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4141" y="3380969"/>
            <a:ext cx="43950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44141" y="3954281"/>
            <a:ext cx="481900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22941" y="4518827"/>
            <a:ext cx="481900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5176" y="5161839"/>
            <a:ext cx="43950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38592" y="1948164"/>
            <a:ext cx="481900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59792" y="2518982"/>
            <a:ext cx="43950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19033" y="3058384"/>
            <a:ext cx="43950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19033" y="3579519"/>
            <a:ext cx="481900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19033" y="4251400"/>
            <a:ext cx="481900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606800" y="4949562"/>
            <a:ext cx="481900" cy="4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etón de manos entre dos personas" id="228" name="Google Shape;228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6050"/>
            <a:ext cx="12192000" cy="70040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29" name="Google Shape;229;p6"/>
          <p:cNvSpPr/>
          <p:nvPr/>
        </p:nvSpPr>
        <p:spPr>
          <a:xfrm>
            <a:off x="1200" y="-146050"/>
            <a:ext cx="12189460" cy="7012305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30" name="Google Shape;23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Metodología de trabajo para el desarrollo </a:t>
            </a:r>
            <a:br>
              <a:rPr lang="es-ES">
                <a:solidFill>
                  <a:schemeClr val="lt1"/>
                </a:solidFill>
              </a:rPr>
            </a:br>
            <a:r>
              <a:rPr lang="es-ES">
                <a:solidFill>
                  <a:schemeClr val="lt1"/>
                </a:solidFill>
              </a:rPr>
              <a:t>del proyecto : SCRUM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709615" y="2061941"/>
            <a:ext cx="4005072" cy="106002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32" name="Google Shape;232;p6"/>
          <p:cNvSpPr txBox="1"/>
          <p:nvPr>
            <p:ph idx="1" type="body"/>
          </p:nvPr>
        </p:nvSpPr>
        <p:spPr>
          <a:xfrm>
            <a:off x="1446946" y="1838959"/>
            <a:ext cx="2530410" cy="9709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Documentación</a:t>
            </a:r>
            <a:endParaRPr/>
          </a:p>
        </p:txBody>
      </p:sp>
      <p:sp>
        <p:nvSpPr>
          <p:cNvPr id="233" name="Google Shape;233;p6"/>
          <p:cNvSpPr txBox="1"/>
          <p:nvPr>
            <p:ph idx="3" type="body"/>
          </p:nvPr>
        </p:nvSpPr>
        <p:spPr>
          <a:xfrm>
            <a:off x="839788" y="3434047"/>
            <a:ext cx="5157787" cy="2308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Definición de equipo SCRUM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Creación Product Backlog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Sprint planning</a:t>
            </a:r>
            <a:endParaRPr sz="18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Daily Meating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Retrospectiva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Entrega producto final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5997575" y="2045129"/>
            <a:ext cx="4005072" cy="1026495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35" name="Google Shape;235;p6"/>
          <p:cNvSpPr txBox="1"/>
          <p:nvPr>
            <p:ph idx="4" type="body"/>
          </p:nvPr>
        </p:nvSpPr>
        <p:spPr>
          <a:xfrm>
            <a:off x="6172200" y="19859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Herramientas utilizadas</a:t>
            </a:r>
            <a:endParaRPr/>
          </a:p>
        </p:txBody>
      </p:sp>
      <p:sp>
        <p:nvSpPr>
          <p:cNvPr id="236" name="Google Shape;236;p6"/>
          <p:cNvSpPr txBox="1"/>
          <p:nvPr>
            <p:ph idx="5" type="body"/>
          </p:nvPr>
        </p:nvSpPr>
        <p:spPr>
          <a:xfrm>
            <a:off x="6172200" y="3434047"/>
            <a:ext cx="3895344" cy="134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s-ES" sz="1800">
                <a:solidFill>
                  <a:schemeClr val="lt1"/>
                </a:solidFill>
              </a:rPr>
              <a:t>Trello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6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prog-apoderados – Ingeniosas" id="238" name="Google Shape;2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794" y="5255526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os de personas" id="243" name="Google Shape;2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" y="0"/>
            <a:ext cx="12189600" cy="6856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ctángulo azul" id="244" name="Google Shape;244;p7"/>
          <p:cNvSpPr/>
          <p:nvPr/>
        </p:nvSpPr>
        <p:spPr>
          <a:xfrm>
            <a:off x="1200" y="-146050"/>
            <a:ext cx="12190800" cy="7004050"/>
          </a:xfrm>
          <a:custGeom>
            <a:rect b="b" l="l" r="r" t="t"/>
            <a:pathLst>
              <a:path extrusionOk="0" h="6858000" w="1218946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6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245" name="Google Shape;24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Cronograma para el desarrollo del proyecto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nterfaz de usuario gráfica&#10;&#10;Descripción generada automáticamente" id="246" name="Google Shape;24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482589"/>
            <a:ext cx="10515600" cy="42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7"/>
          <p:cNvSpPr txBox="1"/>
          <p:nvPr>
            <p:ph idx="12" type="sldNum"/>
          </p:nvPr>
        </p:nvSpPr>
        <p:spPr>
          <a:xfrm>
            <a:off x="11458211" y="6174902"/>
            <a:ext cx="3571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prog-apoderados – Ingeniosas" id="248" name="Google Shape;2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4461" y="5375411"/>
            <a:ext cx="2663078" cy="18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4066ba3a4_1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ill Sans"/>
              <a:buNone/>
            </a:pPr>
            <a:r>
              <a:rPr lang="es-ES"/>
              <a:t>Arquitectura del software</a:t>
            </a:r>
            <a:br>
              <a:rPr lang="es-ES"/>
            </a:br>
            <a:endParaRPr/>
          </a:p>
        </p:txBody>
      </p:sp>
      <p:sp>
        <p:nvSpPr>
          <p:cNvPr id="254" name="Google Shape;254;g324066ba3a4_1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5" name="Google Shape;255;g324066ba3a4_1_15"/>
          <p:cNvSpPr txBox="1"/>
          <p:nvPr>
            <p:ph idx="12" type="sldNum"/>
          </p:nvPr>
        </p:nvSpPr>
        <p:spPr>
          <a:xfrm>
            <a:off x="11458211" y="6174902"/>
            <a:ext cx="35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prog-apoderados – Ingeniosas" id="256" name="Google Shape;256;g324066ba3a4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6413" y="53799"/>
            <a:ext cx="2663077" cy="18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24066ba3a4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400" y="1255810"/>
            <a:ext cx="8431525" cy="50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la oficina">
  <a:themeElements>
    <a:clrScheme name="Custom 30">
      <a:dk1>
        <a:srgbClr val="000000"/>
      </a:dk1>
      <a:lt1>
        <a:srgbClr val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2024-12-14T05:06:12Z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